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Work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Work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a5bdbcb8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1a5bdbcb8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a5bdbcb84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a5bdbcb84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1a5bdbcb84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ea7fe626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dea7fe626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dea7fe626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ea7fe6263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dea7fe6263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dea7fe6263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ea7fe626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dea7fe626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dea7fe6263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ea7fe6263_3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dea7fe6263_3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s-CO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99" name="Google Shape;9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01" name="Google Shape;10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hat o mensaje de texto&#10;&#10;Descripción generada automáticamente" id="186" name="Google Shape;18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8" name="Google Shape;18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3" name="Google Shape;243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4" name="Google Shape;24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1" name="Google Shape;25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8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>
    <mc:Choice Requires="p14">
      <p:transition spd="slow" p14:dur="18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mc:AlternateContent>
    <mc:Choice Requires="p14">
      <p:transition spd="slow" p14:dur="18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Relationship Id="rId5" Type="http://schemas.openxmlformats.org/officeDocument/2006/relationships/image" Target="../media/image68.png"/><Relationship Id="rId6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71.png"/><Relationship Id="rId5" Type="http://schemas.openxmlformats.org/officeDocument/2006/relationships/image" Target="../media/image6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66.png"/><Relationship Id="rId7" Type="http://schemas.openxmlformats.org/officeDocument/2006/relationships/image" Target="../media/image76.png"/><Relationship Id="rId8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64.png"/><Relationship Id="rId9" Type="http://schemas.openxmlformats.org/officeDocument/2006/relationships/image" Target="../media/image77.png"/><Relationship Id="rId5" Type="http://schemas.openxmlformats.org/officeDocument/2006/relationships/image" Target="../media/image69.png"/><Relationship Id="rId6" Type="http://schemas.openxmlformats.org/officeDocument/2006/relationships/image" Target="../media/image78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/>
        </p:nvSpPr>
        <p:spPr>
          <a:xfrm>
            <a:off x="2861675" y="1063075"/>
            <a:ext cx="7062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MGA MOTO SERVICE</a:t>
            </a:r>
            <a:endParaRPr sz="6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8009525" y="4525850"/>
            <a:ext cx="28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Times New Roman"/>
                <a:ea typeface="Times New Roman"/>
                <a:cs typeface="Times New Roman"/>
                <a:sym typeface="Times New Roman"/>
              </a:rPr>
              <a:t>Cortes Liseth Tatiana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Times New Roman"/>
                <a:ea typeface="Times New Roman"/>
                <a:cs typeface="Times New Roman"/>
                <a:sym typeface="Times New Roman"/>
              </a:rPr>
              <a:t>Galeano María Fernanda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Times New Roman"/>
                <a:ea typeface="Times New Roman"/>
                <a:cs typeface="Times New Roman"/>
                <a:sym typeface="Times New Roman"/>
              </a:rPr>
              <a:t>Ortiz Ocampo Martha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50" y="3348750"/>
            <a:ext cx="2946900" cy="23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875" y="901850"/>
            <a:ext cx="2671950" cy="1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</a:t>
            </a:r>
            <a:r>
              <a:rPr b="1" lang="es-C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Estratégico</a:t>
            </a:r>
            <a:r>
              <a:rPr b="1" lang="es-C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25" y="1740175"/>
            <a:ext cx="4237076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450" y="3860000"/>
            <a:ext cx="4120376" cy="26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6"/>
          <p:cNvPicPr preferRelativeResize="0"/>
          <p:nvPr/>
        </p:nvPicPr>
        <p:blipFill rotWithShape="1">
          <a:blip r:embed="rId5">
            <a:alphaModFix/>
          </a:blip>
          <a:srcRect b="58049" l="29774" r="29770" t="20107"/>
          <a:stretch/>
        </p:blipFill>
        <p:spPr>
          <a:xfrm>
            <a:off x="5598075" y="1575325"/>
            <a:ext cx="6137575" cy="18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/>
        </p:nvSpPr>
        <p:spPr>
          <a:xfrm>
            <a:off x="730963" y="5588600"/>
            <a:ext cx="368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s-CO" sz="1600">
                <a:latin typeface="Times New Roman"/>
                <a:ea typeface="Times New Roman"/>
                <a:cs typeface="Times New Roman"/>
                <a:sym typeface="Times New Roman"/>
              </a:rPr>
              <a:t>ermite apoyar la toma de decisiones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/>
        </p:nvSpPr>
        <p:spPr>
          <a:xfrm>
            <a:off x="1200772" y="188525"/>
            <a:ext cx="7215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de Acción</a:t>
            </a:r>
            <a:endParaRPr b="1" sz="44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57"/>
          <p:cNvPicPr preferRelativeResize="0"/>
          <p:nvPr/>
        </p:nvPicPr>
        <p:blipFill rotWithShape="1">
          <a:blip r:embed="rId4">
            <a:alphaModFix/>
          </a:blip>
          <a:srcRect b="2171" l="0" r="0" t="0"/>
          <a:stretch/>
        </p:blipFill>
        <p:spPr>
          <a:xfrm>
            <a:off x="3985300" y="4907425"/>
            <a:ext cx="3556825" cy="1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 rotWithShape="1">
          <a:blip r:embed="rId5">
            <a:alphaModFix/>
          </a:blip>
          <a:srcRect b="0" l="0" r="754" t="0"/>
          <a:stretch/>
        </p:blipFill>
        <p:spPr>
          <a:xfrm>
            <a:off x="531550" y="1030825"/>
            <a:ext cx="10629176" cy="38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sz="4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Operativo 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75" y="3352425"/>
            <a:ext cx="3286699" cy="32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3" y="1567250"/>
            <a:ext cx="12029274" cy="15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7425" y="3428613"/>
            <a:ext cx="3286699" cy="328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8"/>
          <p:cNvSpPr txBox="1"/>
          <p:nvPr/>
        </p:nvSpPr>
        <p:spPr>
          <a:xfrm>
            <a:off x="3877525" y="580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Times New Roman"/>
                <a:ea typeface="Times New Roman"/>
                <a:cs typeface="Times New Roman"/>
                <a:sym typeface="Times New Roman"/>
              </a:rPr>
              <a:t>permite concretar en acciones específicas y prácticas los objetivos estratégicos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2999" y="3352425"/>
            <a:ext cx="2420200" cy="24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/>
        </p:nvSpPr>
        <p:spPr>
          <a:xfrm>
            <a:off x="886722" y="573100"/>
            <a:ext cx="7782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4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 de capacitación</a:t>
            </a:r>
            <a:endParaRPr b="1"/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50" y="1609725"/>
            <a:ext cx="6917813" cy="35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2825" y="2746138"/>
            <a:ext cx="3249850" cy="18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000" y="4914725"/>
            <a:ext cx="3411900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949" y="633500"/>
            <a:ext cx="2448850" cy="1834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/>
        </p:nvSpPr>
        <p:spPr>
          <a:xfrm>
            <a:off x="699836" y="375298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b="1" lang="es-CO" sz="46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Código de ética</a:t>
            </a:r>
            <a:endParaRPr b="1" sz="16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0" y="1425801"/>
            <a:ext cx="4043275" cy="190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000" y="1211176"/>
            <a:ext cx="3783575" cy="2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25" y="4190100"/>
            <a:ext cx="3783575" cy="185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1275" y="3848776"/>
            <a:ext cx="4043275" cy="22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/>
        </p:nvSpPr>
        <p:spPr>
          <a:xfrm>
            <a:off x="773600" y="415150"/>
            <a:ext cx="8301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Protocolo de servicio al cliente</a:t>
            </a:r>
            <a:endParaRPr b="1" sz="43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61"/>
          <p:cNvPicPr preferRelativeResize="0"/>
          <p:nvPr/>
        </p:nvPicPr>
        <p:blipFill rotWithShape="1">
          <a:blip r:embed="rId3">
            <a:alphaModFix/>
          </a:blip>
          <a:srcRect b="0" l="0" r="0" t="20616"/>
          <a:stretch/>
        </p:blipFill>
        <p:spPr>
          <a:xfrm>
            <a:off x="7521113" y="4480000"/>
            <a:ext cx="4571137" cy="19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238" y="1632075"/>
            <a:ext cx="4044900" cy="21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22" y="1632075"/>
            <a:ext cx="6792876" cy="38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/>
        </p:nvSpPr>
        <p:spPr>
          <a:xfrm>
            <a:off x="636625" y="135600"/>
            <a:ext cx="996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Portafolio de productos y servicios</a:t>
            </a:r>
            <a:endParaRPr b="1" sz="43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 rotWithShape="1">
          <a:blip r:embed="rId3">
            <a:alphaModFix/>
          </a:blip>
          <a:srcRect b="11577" l="27388" r="41547" t="37260"/>
          <a:stretch/>
        </p:blipFill>
        <p:spPr>
          <a:xfrm>
            <a:off x="455325" y="3824663"/>
            <a:ext cx="3105550" cy="28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 rotWithShape="1">
          <a:blip r:embed="rId4">
            <a:alphaModFix/>
          </a:blip>
          <a:srcRect b="0" l="1363" r="6478" t="0"/>
          <a:stretch/>
        </p:blipFill>
        <p:spPr>
          <a:xfrm>
            <a:off x="636625" y="982200"/>
            <a:ext cx="10501300" cy="25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650" y="3906650"/>
            <a:ext cx="3754675" cy="27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0712" y="3935825"/>
            <a:ext cx="3105550" cy="265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50" y="3957450"/>
            <a:ext cx="2034250" cy="26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3"/>
          <p:cNvPicPr preferRelativeResize="0"/>
          <p:nvPr/>
        </p:nvPicPr>
        <p:blipFill rotWithShape="1">
          <a:blip r:embed="rId4">
            <a:alphaModFix/>
          </a:blip>
          <a:srcRect b="50570" l="0" r="50161" t="0"/>
          <a:stretch/>
        </p:blipFill>
        <p:spPr>
          <a:xfrm>
            <a:off x="7477775" y="4038634"/>
            <a:ext cx="3755876" cy="22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501" y="464025"/>
            <a:ext cx="2203588" cy="29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375" y="3957450"/>
            <a:ext cx="3974825" cy="26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3"/>
          <p:cNvPicPr preferRelativeResize="0"/>
          <p:nvPr/>
        </p:nvPicPr>
        <p:blipFill rotWithShape="1">
          <a:blip r:embed="rId4">
            <a:alphaModFix/>
          </a:blip>
          <a:srcRect b="0" l="0" r="50161" t="49512"/>
          <a:stretch/>
        </p:blipFill>
        <p:spPr>
          <a:xfrm>
            <a:off x="8729325" y="1657151"/>
            <a:ext cx="3204216" cy="1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3"/>
          <p:cNvPicPr preferRelativeResize="0"/>
          <p:nvPr/>
        </p:nvPicPr>
        <p:blipFill rotWithShape="1">
          <a:blip r:embed="rId7">
            <a:alphaModFix/>
          </a:blip>
          <a:srcRect b="0" l="0" r="50470" t="0"/>
          <a:stretch/>
        </p:blipFill>
        <p:spPr>
          <a:xfrm>
            <a:off x="360200" y="234825"/>
            <a:ext cx="2788550" cy="34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749" y="201413"/>
            <a:ext cx="2650525" cy="34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/>
        </p:nvSpPr>
        <p:spPr>
          <a:xfrm>
            <a:off x="586575" y="269625"/>
            <a:ext cx="7589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 de salud ocupacional</a:t>
            </a:r>
            <a:endParaRPr b="1" sz="43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900" y="1116225"/>
            <a:ext cx="4075855" cy="267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75" y="4137475"/>
            <a:ext cx="4296750" cy="240618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 txBox="1"/>
          <p:nvPr/>
        </p:nvSpPr>
        <p:spPr>
          <a:xfrm>
            <a:off x="4857625" y="3413325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latin typeface="Times New Roman"/>
                <a:ea typeface="Times New Roman"/>
                <a:cs typeface="Times New Roman"/>
                <a:sym typeface="Times New Roman"/>
              </a:rPr>
              <a:t>Iluminación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64"/>
          <p:cNvPicPr preferRelativeResize="0"/>
          <p:nvPr/>
        </p:nvPicPr>
        <p:blipFill rotWithShape="1">
          <a:blip r:embed="rId5">
            <a:alphaModFix/>
          </a:blip>
          <a:srcRect b="6288" l="4791" r="4455" t="0"/>
          <a:stretch/>
        </p:blipFill>
        <p:spPr>
          <a:xfrm>
            <a:off x="354375" y="1116225"/>
            <a:ext cx="3536225" cy="36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/>
          <p:nvPr/>
        </p:nvSpPr>
        <p:spPr>
          <a:xfrm>
            <a:off x="2751100" y="207225"/>
            <a:ext cx="60228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Pausas Activas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65"/>
          <p:cNvSpPr txBox="1"/>
          <p:nvPr/>
        </p:nvSpPr>
        <p:spPr>
          <a:xfrm>
            <a:off x="915103" y="999725"/>
            <a:ext cx="290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Times New Roman"/>
                <a:ea typeface="Times New Roman"/>
                <a:cs typeface="Times New Roman"/>
                <a:sym typeface="Times New Roman"/>
              </a:rPr>
              <a:t>Manos y Codos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65"/>
          <p:cNvSpPr txBox="1"/>
          <p:nvPr/>
        </p:nvSpPr>
        <p:spPr>
          <a:xfrm>
            <a:off x="8196488" y="1283650"/>
            <a:ext cx="3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Times New Roman"/>
                <a:ea typeface="Times New Roman"/>
                <a:cs typeface="Times New Roman"/>
                <a:sym typeface="Times New Roman"/>
              </a:rPr>
              <a:t>Espalda y Abdomen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65"/>
          <p:cNvSpPr txBox="1"/>
          <p:nvPr/>
        </p:nvSpPr>
        <p:spPr>
          <a:xfrm>
            <a:off x="4616488" y="1594413"/>
            <a:ext cx="229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Times New Roman"/>
                <a:ea typeface="Times New Roman"/>
                <a:cs typeface="Times New Roman"/>
                <a:sym typeface="Times New Roman"/>
              </a:rPr>
              <a:t> Cuello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046" y="4352175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8050" y="2394250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3351" y="2179425"/>
            <a:ext cx="4026450" cy="149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1571" y="3885452"/>
            <a:ext cx="20669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695" y="1868650"/>
            <a:ext cx="2812905" cy="2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700" y="4169375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1691047" y="245100"/>
            <a:ext cx="7215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Organigrama </a:t>
            </a:r>
            <a:endParaRPr b="1" sz="44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7381200" y="6141500"/>
            <a:ext cx="481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MGA MOTO SERVICE</a:t>
            </a:r>
            <a:endParaRPr sz="27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00" y="1345288"/>
            <a:ext cx="6511101" cy="43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 rotWithShape="1">
          <a:blip r:embed="rId5">
            <a:alphaModFix/>
          </a:blip>
          <a:srcRect b="0" l="2856" r="0" t="0"/>
          <a:stretch/>
        </p:blipFill>
        <p:spPr>
          <a:xfrm>
            <a:off x="205400" y="1411687"/>
            <a:ext cx="4558926" cy="42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453" name="Google Shape;4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/>
        </p:nvSpPr>
        <p:spPr>
          <a:xfrm>
            <a:off x="2924888" y="468125"/>
            <a:ext cx="571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Work Sans Light"/>
              <a:buNone/>
            </a:pP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Historia</a:t>
            </a: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9" name="Google Shape;289;p49"/>
          <p:cNvCxnSpPr/>
          <p:nvPr/>
        </p:nvCxnSpPr>
        <p:spPr>
          <a:xfrm>
            <a:off x="4849174" y="1668734"/>
            <a:ext cx="1736100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300" y="3841150"/>
            <a:ext cx="4255900" cy="23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50" y="2038850"/>
            <a:ext cx="5223300" cy="39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5968238" y="2038850"/>
            <a:ext cx="549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s-CO" sz="25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s-CO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años </a:t>
            </a:r>
            <a:r>
              <a:rPr lang="es-CO" sz="2500">
                <a:latin typeface="Times New Roman"/>
                <a:ea typeface="Times New Roman"/>
                <a:cs typeface="Times New Roman"/>
                <a:sym typeface="Times New Roman"/>
              </a:rPr>
              <a:t>de experiencia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s-CO" sz="2500">
                <a:latin typeface="Times New Roman"/>
                <a:ea typeface="Times New Roman"/>
                <a:cs typeface="Times New Roman"/>
                <a:sym typeface="Times New Roman"/>
              </a:rPr>
              <a:t>Fundado por Miguel Rodriguez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s-CO" sz="2500">
                <a:latin typeface="Times New Roman"/>
                <a:ea typeface="Times New Roman"/>
                <a:cs typeface="Times New Roman"/>
                <a:sym typeface="Times New Roman"/>
              </a:rPr>
              <a:t>Sector secundario - Industria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/>
        </p:nvSpPr>
        <p:spPr>
          <a:xfrm>
            <a:off x="1052555" y="576075"/>
            <a:ext cx="3687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Misión</a:t>
            </a: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425" y="1872675"/>
            <a:ext cx="23526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99" y="4021000"/>
            <a:ext cx="2652382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/>
        </p:nvSpPr>
        <p:spPr>
          <a:xfrm>
            <a:off x="6704475" y="408600"/>
            <a:ext cx="363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Visión</a:t>
            </a:r>
            <a:r>
              <a:rPr b="1" lang="es-CO" sz="7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72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4250" y="2177038"/>
            <a:ext cx="2352675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50"/>
          <p:cNvCxnSpPr/>
          <p:nvPr/>
        </p:nvCxnSpPr>
        <p:spPr>
          <a:xfrm>
            <a:off x="5465925" y="112600"/>
            <a:ext cx="61500" cy="6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4475" y="4595600"/>
            <a:ext cx="29813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475" y="1877875"/>
            <a:ext cx="1747698" cy="23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/>
        </p:nvSpPr>
        <p:spPr>
          <a:xfrm>
            <a:off x="3695125" y="327550"/>
            <a:ext cx="3388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b="1" sz="60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125" y="4548950"/>
            <a:ext cx="2975242" cy="19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25" y="2154018"/>
            <a:ext cx="2841400" cy="21283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/>
          <p:nvPr/>
        </p:nvSpPr>
        <p:spPr>
          <a:xfrm>
            <a:off x="1077200" y="1534575"/>
            <a:ext cx="292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9123" y="2154014"/>
            <a:ext cx="3959878" cy="17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302" y="4282325"/>
            <a:ext cx="3546150" cy="17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 txBox="1"/>
          <p:nvPr/>
        </p:nvSpPr>
        <p:spPr>
          <a:xfrm>
            <a:off x="7514500" y="1534575"/>
            <a:ext cx="30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b="1" lang="es-CO" sz="2200"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b="1" lang="es-CO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51"/>
          <p:cNvSpPr/>
          <p:nvPr/>
        </p:nvSpPr>
        <p:spPr>
          <a:xfrm>
            <a:off x="4560975" y="3519038"/>
            <a:ext cx="1076100" cy="102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0AD4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b="1" lang="es-CO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Políticas de calidad </a:t>
            </a:r>
            <a:endParaRPr b="1"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075" y="4292025"/>
            <a:ext cx="3249675" cy="23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50" y="1249175"/>
            <a:ext cx="3663700" cy="2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/>
        </p:nvSpPr>
        <p:spPr>
          <a:xfrm>
            <a:off x="7543050" y="1459138"/>
            <a:ext cx="2924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s-CO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Honestidad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s-CO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Respeto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s-CO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Cumplimiento 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s-CO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7981175" y="587375"/>
            <a:ext cx="257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Valores</a:t>
            </a:r>
            <a:endParaRPr b="1"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7934" y="3269925"/>
            <a:ext cx="3916476" cy="28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sz="4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de funciones </a:t>
            </a:r>
            <a:endParaRPr b="1" sz="4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7" y="1522425"/>
            <a:ext cx="4654668" cy="51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3"/>
          <p:cNvPicPr preferRelativeResize="0"/>
          <p:nvPr/>
        </p:nvPicPr>
        <p:blipFill rotWithShape="1">
          <a:blip r:embed="rId4">
            <a:alphaModFix/>
          </a:blip>
          <a:srcRect b="3138" l="2560" r="2246" t="0"/>
          <a:stretch/>
        </p:blipFill>
        <p:spPr>
          <a:xfrm>
            <a:off x="5671050" y="1522425"/>
            <a:ext cx="5110526" cy="5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/>
        </p:nvSpPr>
        <p:spPr>
          <a:xfrm>
            <a:off x="204695" y="327825"/>
            <a:ext cx="941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lang="es-CO" sz="37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 de </a:t>
            </a:r>
            <a:r>
              <a:rPr b="1" lang="es-CO" sz="37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diagnóstico</a:t>
            </a:r>
            <a:r>
              <a:rPr b="1" lang="es-CO" sz="37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empresarial DOFA</a:t>
            </a:r>
            <a:endParaRPr b="1"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675" y="3714250"/>
            <a:ext cx="1858250" cy="1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75" y="5674506"/>
            <a:ext cx="2143124" cy="107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350" y="1149700"/>
            <a:ext cx="7175649" cy="549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/>
        </p:nvSpPr>
        <p:spPr>
          <a:xfrm>
            <a:off x="1182611" y="26788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b="1" lang="es-CO" sz="4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de Investigación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00" y="1135750"/>
            <a:ext cx="4717175" cy="5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5">
            <a:alphaModFix/>
          </a:blip>
          <a:srcRect b="5544" l="0" r="0" t="0"/>
          <a:stretch/>
        </p:blipFill>
        <p:spPr>
          <a:xfrm>
            <a:off x="6093375" y="1090350"/>
            <a:ext cx="4717175" cy="550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